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0" r:id="rId3"/>
    <p:sldId id="275" r:id="rId4"/>
    <p:sldId id="276" r:id="rId5"/>
    <p:sldId id="277" r:id="rId6"/>
    <p:sldId id="258" r:id="rId7"/>
    <p:sldId id="257" r:id="rId8"/>
    <p:sldId id="271" r:id="rId9"/>
    <p:sldId id="260" r:id="rId10"/>
    <p:sldId id="262" r:id="rId11"/>
    <p:sldId id="263" r:id="rId12"/>
    <p:sldId id="256" r:id="rId13"/>
    <p:sldId id="259" r:id="rId14"/>
    <p:sldId id="264" r:id="rId15"/>
    <p:sldId id="265" r:id="rId16"/>
    <p:sldId id="266" r:id="rId17"/>
    <p:sldId id="267" r:id="rId18"/>
    <p:sldId id="268" r:id="rId19"/>
    <p:sldId id="269" r:id="rId20"/>
    <p:sldId id="261" r:id="rId21"/>
    <p:sldId id="274" r:id="rId22"/>
    <p:sldId id="272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9F55D-9061-4975-BC39-79C80A549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1C2ED7-D804-4EB5-BFA3-323EDEB61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D8542E-D6CA-4D8E-AFB7-CECBAE93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98CF20-D886-44C5-82BC-E25C26699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CF3539-DA17-4DF5-99CA-2F419A51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62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BE6DD-5734-4D7A-9BCD-E30B533C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C6A47A-9D2B-48C4-82EF-C1949E9AB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4D5792-5F3F-4D94-B9B9-F093DFB5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7BDE12-4909-4847-88A5-022E45EA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080D3F-7744-4813-944A-DFDED1BF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27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AC99B5-CFCA-4E7E-AD6E-C3FA2689B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785EDF-A677-41C2-B08F-FBDAADF03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919517-9219-4845-AA78-92AAB86D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ABFA70-00DD-4315-B578-B3469B63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9F7EF-623B-4FB4-AE68-12B5EFF1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93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ED54-973D-42BD-9A2B-ECD4CCC5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C774A4-A08F-4665-B0A0-01A8C5A07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FB67F5-21B5-4A9D-8DAE-9B8D9384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678C9-0FC8-4E84-98FA-3BE4B819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AD34F9-F05A-4749-A7BF-B284D8D9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38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D3998-3023-4E8F-8B3C-7B57B732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2B1E99-54E2-41A5-9489-B0B7EAB22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BDD78B-4B23-4EE8-B59A-97D4F171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088937-A7F6-4A08-9D8E-AF656B11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944D0D-A231-4487-8010-39FA5D7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77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24547-6D66-443B-B0EE-3A008EF4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C49C68-BC60-49A9-A8BC-C58BD6A67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012FAC-516E-4D49-B769-6AD7B659A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88AC13-0CD6-4712-99F0-907CD466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FB4034-35BD-4B00-99D3-E6653499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D01163-A814-4AA4-9ACB-367C7AC9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16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5B87F-39E6-4F54-8FA5-CBC209B2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A73DC6-B6BB-448F-A196-D4CB60EC3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C80720-14C2-4977-A9E8-73F860EE2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39614A-3036-417F-9381-170E79A3D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46CBCE-267A-4D83-B615-03D8864FE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E2F6ABF-CF1E-47AB-B11D-2058B6F7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F6A113A-BC3C-4C8C-ACD8-34C4F217C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56B16EC-8DE6-4A5B-B2F6-5223A2BD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BD1E8-01A0-488A-A3E6-CD6D0056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A8B9BDD-04AB-4E78-8403-F8F7EF4F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A1EB47-EDD3-44D0-AA8E-F7CF69E0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CCF966-E841-4826-9433-B321778F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8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2A3F67-4684-4C4E-91A3-11B464B0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78D83A-CDF0-4D59-B345-11FDF168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B4AC84-B461-4AD2-BEA5-835BB359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91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2DCCD-7D0F-418A-97D5-6002EA56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4D2BE9-662C-41B4-B83C-58D8D180D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30EF3F-1B4C-49B3-8AF5-636EA92EB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B7B9CF-6FBE-4110-A94E-394EC14DF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8046BC-EC00-499E-AA97-473DEB76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EA3248-CBF9-4537-A502-134502F8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1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B481C-ED6C-47E8-BAFB-FF808216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115683-9008-4F6D-8A90-B0BD05A27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B6A975-FE16-4562-8058-0C865496F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79CEC0-0655-426B-87A2-4B686A96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39B0B3-BBCE-44B2-A31A-9FB80301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53A98A-19AA-4164-A3A8-C0FB3E61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89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EFB59-80CC-40B6-8F09-BFED9739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627CFC-3082-43E6-8988-38444A041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4C5602-0021-47CD-92FE-BB81C638C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9340E-FB30-412A-BB26-66FA1F2FE1C9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1D8412-D820-4D74-B894-459917CAA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F6E5C0-2F1E-4CE7-8BD3-30E1DCD84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CAEEF-AC19-418F-8341-823AE3DD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03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B9D69-F2A4-4977-B328-CAA44D68B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AirFlow</a:t>
            </a:r>
            <a:r>
              <a:rPr lang="en-US" dirty="0"/>
              <a:t> 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F9C42E-C1A9-480B-9D30-F083375A5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Гилева Екатерина, 21-ПМ-1</a:t>
            </a:r>
          </a:p>
        </p:txBody>
      </p:sp>
    </p:spTree>
    <p:extLst>
      <p:ext uri="{BB962C8B-B14F-4D97-AF65-F5344CB8AC3E}">
        <p14:creationId xmlns:p14="http://schemas.microsoft.com/office/powerpoint/2010/main" val="300664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A7A38-A8E9-47AF-9165-8AFCB378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Логика обработки файлов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56E9C27-2DF1-4DEB-B353-2E2B4DB3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74" y="1174734"/>
            <a:ext cx="9386852" cy="5534291"/>
          </a:xfrm>
        </p:spPr>
      </p:pic>
    </p:spTree>
    <p:extLst>
      <p:ext uri="{BB962C8B-B14F-4D97-AF65-F5344CB8AC3E}">
        <p14:creationId xmlns:p14="http://schemas.microsoft.com/office/powerpoint/2010/main" val="424270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8BC53-C460-4A06-BC88-06777AD5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папки </a:t>
            </a:r>
            <a:r>
              <a:rPr lang="en-US" dirty="0"/>
              <a:t>input 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3DC091-8656-4765-8B68-92997F0CE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6" t="23422" r="29865" b="44356"/>
          <a:stretch/>
        </p:blipFill>
        <p:spPr>
          <a:xfrm>
            <a:off x="0" y="2095931"/>
            <a:ext cx="12192000" cy="4396944"/>
          </a:xfrm>
        </p:spPr>
      </p:pic>
    </p:spTree>
    <p:extLst>
      <p:ext uri="{BB962C8B-B14F-4D97-AF65-F5344CB8AC3E}">
        <p14:creationId xmlns:p14="http://schemas.microsoft.com/office/powerpoint/2010/main" val="26597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8F310-AFB6-441A-AECF-8EB4E6AE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25412" cy="1325563"/>
          </a:xfrm>
        </p:spPr>
        <p:txBody>
          <a:bodyPr/>
          <a:lstStyle/>
          <a:p>
            <a:r>
              <a:rPr lang="ru-RU" dirty="0"/>
              <a:t>Направленный ациклический граф</a:t>
            </a:r>
            <a:r>
              <a:rPr lang="en-US" dirty="0"/>
              <a:t> (DAG)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6329970-4B9A-4370-8383-6B7D5BC0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8928" y="830654"/>
            <a:ext cx="3784872" cy="51966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02AAA-0B99-4D91-BD1E-DE4E29B8D51E}"/>
              </a:ext>
            </a:extLst>
          </p:cNvPr>
          <p:cNvSpPr txBox="1"/>
          <p:nvPr/>
        </p:nvSpPr>
        <p:spPr>
          <a:xfrm>
            <a:off x="838200" y="1874728"/>
            <a:ext cx="61847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dirty="0">
                <a:solidFill>
                  <a:srgbClr val="1F1F1F"/>
                </a:solidFill>
                <a:effectLst/>
              </a:rPr>
              <a:t>- это концептуальное представление последовательности действий. Порядок действий представлен графиком, который визуально представлен в виде набора кругов, каждый из которых представляет собой действие, некоторые из которых соединены линиями, представляющими переход от одного действия к другому.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044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11D88-1EB7-4198-A1A9-3A21B41F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Граф логики обработки файлов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F8E709-DDEE-4774-BB71-B3C7D6F44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17690" r="77" b="27213"/>
          <a:stretch/>
        </p:blipFill>
        <p:spPr>
          <a:xfrm>
            <a:off x="0" y="1804648"/>
            <a:ext cx="12192000" cy="4789192"/>
          </a:xfrm>
        </p:spPr>
      </p:pic>
    </p:spTree>
    <p:extLst>
      <p:ext uri="{BB962C8B-B14F-4D97-AF65-F5344CB8AC3E}">
        <p14:creationId xmlns:p14="http://schemas.microsoft.com/office/powerpoint/2010/main" val="274729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CBB27-9B15-4AEC-BF02-92ABEE91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папки </a:t>
            </a:r>
            <a:r>
              <a:rPr lang="en-US" dirty="0"/>
              <a:t>output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DBE7B3-F893-494A-BD01-5639F09A3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t="22473" r="30717" b="65385"/>
          <a:stretch/>
        </p:blipFill>
        <p:spPr>
          <a:xfrm>
            <a:off x="0" y="2956560"/>
            <a:ext cx="12179053" cy="1686560"/>
          </a:xfrm>
        </p:spPr>
      </p:pic>
    </p:spTree>
    <p:extLst>
      <p:ext uri="{BB962C8B-B14F-4D97-AF65-F5344CB8AC3E}">
        <p14:creationId xmlns:p14="http://schemas.microsoft.com/office/powerpoint/2010/main" val="2798921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4B575-A64A-40EF-A9B2-53AD47E2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 работы </a:t>
            </a:r>
            <a:r>
              <a:rPr lang="ru-RU" dirty="0" err="1"/>
              <a:t>ДАГов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A0A5AC6-DB9D-400D-977E-511901937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3" t="22914" r="34552" b="53696"/>
          <a:stretch/>
        </p:blipFill>
        <p:spPr>
          <a:xfrm>
            <a:off x="0" y="2000877"/>
            <a:ext cx="12192000" cy="4885404"/>
          </a:xfrm>
        </p:spPr>
      </p:pic>
    </p:spTree>
    <p:extLst>
      <p:ext uri="{BB962C8B-B14F-4D97-AF65-F5344CB8AC3E}">
        <p14:creationId xmlns:p14="http://schemas.microsoft.com/office/powerpoint/2010/main" val="230596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D0371-B261-49B9-A517-989056E0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Средние значения параметров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0EA8E16-AF0A-445B-AC75-F1008185F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87" y="1694535"/>
            <a:ext cx="9278825" cy="5163465"/>
          </a:xfrm>
        </p:spPr>
      </p:pic>
    </p:spTree>
    <p:extLst>
      <p:ext uri="{BB962C8B-B14F-4D97-AF65-F5344CB8AC3E}">
        <p14:creationId xmlns:p14="http://schemas.microsoft.com/office/powerpoint/2010/main" val="3564846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582C0-D754-48FD-9AE2-D57C3D7E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0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График зависимости температуры от глубины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0155D1D-7B0F-46F0-AD0D-6B8263BAB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8" y="1127205"/>
            <a:ext cx="7619682" cy="5714762"/>
          </a:xfrm>
        </p:spPr>
      </p:pic>
    </p:spTree>
    <p:extLst>
      <p:ext uri="{BB962C8B-B14F-4D97-AF65-F5344CB8AC3E}">
        <p14:creationId xmlns:p14="http://schemas.microsoft.com/office/powerpoint/2010/main" val="2492298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77972-B782-4D7B-A7BE-CEF305AF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График </a:t>
            </a:r>
            <a:r>
              <a:rPr lang="ru-RU" sz="4000" dirty="0"/>
              <a:t>зависимости</a:t>
            </a:r>
            <a:r>
              <a:rPr lang="ru-RU" dirty="0"/>
              <a:t> солености от глубины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FE0CA7-8B90-4AD4-955B-7B0092BBE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54" y="1074760"/>
            <a:ext cx="7748692" cy="5811520"/>
          </a:xfrm>
        </p:spPr>
      </p:pic>
    </p:spTree>
    <p:extLst>
      <p:ext uri="{BB962C8B-B14F-4D97-AF65-F5344CB8AC3E}">
        <p14:creationId xmlns:p14="http://schemas.microsoft.com/office/powerpoint/2010/main" val="428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04719D-368E-411A-A7C0-E3B8D731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930423"/>
            <a:ext cx="6096000" cy="94946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0218CB-1B47-456C-A2C4-2C3125EEA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02697"/>
            <a:ext cx="6096000" cy="80779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6F1FBEF-E9A3-4F55-8502-94710FFA6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4629" y="1125288"/>
            <a:ext cx="6095999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это механизм, который позволяет задачам взаимодействовать друг с другом, поскольку по умолчанию задачи полностью изолированы и могут выполняться на совершенно разных машинах.</a:t>
            </a:r>
            <a:br>
              <a:rPr kumimoji="0" lang="en-US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XCom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идентифицируется ключом (по сути, его именем), а также идентификатором </a:t>
            </a:r>
            <a:r>
              <a:rPr kumimoji="0" lang="ru-RU" altLang="ru-R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Task_id</a:t>
            </a:r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kumimoji="0" lang="ru-RU" altLang="ru-R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dag_id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из которых он получен. Они могут иметь любое </a:t>
            </a: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сериализуемое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значение.</a:t>
            </a:r>
            <a:br>
              <a:rPr kumimoji="0" lang="en-US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XCom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явно «пересылаются» и «извлекаются» в/из своего хранилища с помощью методов </a:t>
            </a:r>
            <a:r>
              <a:rPr kumimoji="0" lang="ru-RU" altLang="ru-R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xcom_push</a:t>
            </a:r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kumimoji="0" lang="ru-RU" altLang="ru-R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xcom_pull</a:t>
            </a:r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 экземплярах задач.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C76AA1C-74FF-4F9C-BAF3-88445797DAB6}"/>
              </a:ext>
            </a:extLst>
          </p:cNvPr>
          <p:cNvCxnSpPr>
            <a:cxnSpLocks/>
          </p:cNvCxnSpPr>
          <p:nvPr/>
        </p:nvCxnSpPr>
        <p:spPr>
          <a:xfrm>
            <a:off x="7145518" y="2662131"/>
            <a:ext cx="999241" cy="74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CF9A16-7B6D-4C0E-AAEA-68422A1276DF}"/>
              </a:ext>
            </a:extLst>
          </p:cNvPr>
          <p:cNvSpPr txBox="1"/>
          <p:nvPr/>
        </p:nvSpPr>
        <p:spPr>
          <a:xfrm>
            <a:off x="6096000" y="229279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xcom_push</a:t>
            </a:r>
            <a:r>
              <a:rPr lang="en-US" dirty="0"/>
              <a:t> </a:t>
            </a:r>
            <a:r>
              <a:rPr lang="ru-RU" dirty="0"/>
              <a:t>в задаче </a:t>
            </a:r>
            <a:r>
              <a:rPr lang="en-US" dirty="0" err="1"/>
              <a:t>scan_and_trigger</a:t>
            </a:r>
            <a:r>
              <a:rPr lang="en-US" dirty="0"/>
              <a:t> </a:t>
            </a:r>
            <a:r>
              <a:rPr lang="ru-RU" dirty="0"/>
              <a:t>передает имя файла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011A3-BC77-4B42-A7EF-33904FBA7DB2}"/>
              </a:ext>
            </a:extLst>
          </p:cNvPr>
          <p:cNvSpPr txBox="1"/>
          <p:nvPr/>
        </p:nvSpPr>
        <p:spPr>
          <a:xfrm>
            <a:off x="6096000" y="4420435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xcom_pull</a:t>
            </a:r>
            <a:r>
              <a:rPr lang="en-US" dirty="0"/>
              <a:t> </a:t>
            </a:r>
            <a:r>
              <a:rPr lang="ru-RU" dirty="0"/>
              <a:t>в задаче </a:t>
            </a:r>
            <a:r>
              <a:rPr lang="en-US" dirty="0" err="1"/>
              <a:t>move_to_processed</a:t>
            </a:r>
            <a:r>
              <a:rPr lang="ru-RU" dirty="0"/>
              <a:t> извлекает                       переданное имя файла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3A1360E-EF2C-467E-A14A-F52EAD137194}"/>
              </a:ext>
            </a:extLst>
          </p:cNvPr>
          <p:cNvCxnSpPr>
            <a:cxnSpLocks/>
          </p:cNvCxnSpPr>
          <p:nvPr/>
        </p:nvCxnSpPr>
        <p:spPr>
          <a:xfrm>
            <a:off x="7657314" y="4743600"/>
            <a:ext cx="1120612" cy="68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C760AB9B-4B9E-45B1-AA48-3FB9A0032B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4668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Xcoms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cross-communications)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75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F93DF-0006-41D5-8A49-395AF304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333333"/>
                </a:solidFill>
                <a:effectLst/>
              </a:rPr>
              <a:t>Apache </a:t>
            </a:r>
            <a:r>
              <a:rPr lang="ru-RU" b="1" i="0" dirty="0" err="1">
                <a:solidFill>
                  <a:srgbClr val="333333"/>
                </a:solidFill>
                <a:effectLst/>
              </a:rPr>
              <a:t>AirFlow</a:t>
            </a:r>
            <a:r>
              <a:rPr lang="ru-RU" b="0" i="0" dirty="0">
                <a:solidFill>
                  <a:srgbClr val="333333"/>
                </a:solidFill>
                <a:effectLst/>
              </a:rPr>
              <a:t> 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FC06D3-5F8F-42EC-A4E9-C1A51FAAB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297"/>
            <a:ext cx="10515600" cy="490466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b="0" i="0" dirty="0">
                <a:solidFill>
                  <a:srgbClr val="333333"/>
                </a:solidFill>
                <a:effectLst/>
              </a:rPr>
              <a:t>— это </a:t>
            </a:r>
            <a:r>
              <a:rPr lang="ru-RU" b="0" i="0" dirty="0" err="1">
                <a:solidFill>
                  <a:srgbClr val="333333"/>
                </a:solidFill>
                <a:effectLst/>
              </a:rPr>
              <a:t>open-source</a:t>
            </a:r>
            <a:r>
              <a:rPr lang="ru-RU" b="0" i="0" dirty="0">
                <a:solidFill>
                  <a:srgbClr val="333333"/>
                </a:solidFill>
                <a:effectLst/>
              </a:rPr>
              <a:t> инструмент, который позволяет разрабатывать, планировать и осуществлять мониторинг сложных рабочих процессов. Главной особенностью является то, что для описания процессов используется язык программирования Python. </a:t>
            </a:r>
            <a:r>
              <a:rPr lang="ru-RU" b="0" i="0" dirty="0" err="1">
                <a:solidFill>
                  <a:srgbClr val="333333"/>
                </a:solidFill>
                <a:effectLst/>
              </a:rPr>
              <a:t>Airflow</a:t>
            </a:r>
            <a:r>
              <a:rPr lang="ru-RU" b="0" i="0" dirty="0">
                <a:solidFill>
                  <a:srgbClr val="333333"/>
                </a:solidFill>
                <a:effectLst/>
              </a:rPr>
              <a:t> используется как планировщик ETL/ELT-процессов.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pPr marL="0" indent="0" algn="just">
              <a:buNone/>
            </a:pPr>
            <a:endParaRPr lang="ru-RU" b="0" i="0" dirty="0">
              <a:solidFill>
                <a:srgbClr val="333333"/>
              </a:solidFill>
              <a:effectLst/>
            </a:endParaRPr>
          </a:p>
          <a:p>
            <a:pPr marL="0" indent="0" algn="l">
              <a:buNone/>
            </a:pPr>
            <a:r>
              <a:rPr lang="ru-RU" b="0" i="0" dirty="0">
                <a:solidFill>
                  <a:srgbClr val="333333"/>
                </a:solidFill>
                <a:effectLst/>
              </a:rPr>
              <a:t>Основные сущности рабочего процесса на Apache </a:t>
            </a:r>
            <a:r>
              <a:rPr lang="ru-RU" b="0" i="0" dirty="0" err="1">
                <a:solidFill>
                  <a:srgbClr val="333333"/>
                </a:solidFill>
                <a:effectLst/>
              </a:rPr>
              <a:t>Airflow</a:t>
            </a:r>
            <a:r>
              <a:rPr lang="ru-RU" b="0" i="0" dirty="0">
                <a:solidFill>
                  <a:srgbClr val="333333"/>
                </a:solidFill>
                <a:effectLst/>
              </a:rPr>
              <a:t>: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ru-RU" b="1" i="0" dirty="0">
                <a:solidFill>
                  <a:srgbClr val="333333"/>
                </a:solidFill>
                <a:effectLst/>
              </a:rPr>
              <a:t>Направленные ациклические графы (DAG)</a:t>
            </a:r>
            <a:endParaRPr lang="ru-RU" b="0" i="0" dirty="0">
              <a:solidFill>
                <a:srgbClr val="333333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ru-RU" b="1" i="0" dirty="0">
                <a:solidFill>
                  <a:srgbClr val="333333"/>
                </a:solidFill>
                <a:effectLst/>
              </a:rPr>
              <a:t>Планировщик (</a:t>
            </a:r>
            <a:r>
              <a:rPr lang="ru-RU" b="1" i="0" dirty="0" err="1">
                <a:solidFill>
                  <a:srgbClr val="333333"/>
                </a:solidFill>
                <a:effectLst/>
              </a:rPr>
              <a:t>Scheduler</a:t>
            </a:r>
            <a:r>
              <a:rPr lang="ru-RU" b="1" i="0" dirty="0">
                <a:solidFill>
                  <a:srgbClr val="333333"/>
                </a:solidFill>
                <a:effectLst/>
              </a:rPr>
              <a:t>)</a:t>
            </a:r>
            <a:endParaRPr lang="ru-RU" b="0" i="0" dirty="0">
              <a:solidFill>
                <a:srgbClr val="333333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ru-RU" b="1" i="0" dirty="0">
                <a:solidFill>
                  <a:srgbClr val="333333"/>
                </a:solidFill>
                <a:effectLst/>
              </a:rPr>
              <a:t>Операторы (</a:t>
            </a:r>
            <a:r>
              <a:rPr lang="ru-RU" b="1" i="0" dirty="0" err="1">
                <a:solidFill>
                  <a:srgbClr val="333333"/>
                </a:solidFill>
                <a:effectLst/>
              </a:rPr>
              <a:t>Operators</a:t>
            </a:r>
            <a:r>
              <a:rPr lang="ru-RU" b="1" i="0" dirty="0">
                <a:solidFill>
                  <a:srgbClr val="333333"/>
                </a:solidFill>
                <a:effectLst/>
              </a:rPr>
              <a:t>)</a:t>
            </a:r>
            <a:endParaRPr lang="ru-RU" b="0" i="0" dirty="0">
              <a:solidFill>
                <a:srgbClr val="333333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ru-RU" b="1" i="0" dirty="0">
                <a:solidFill>
                  <a:srgbClr val="333333"/>
                </a:solidFill>
                <a:effectLst/>
              </a:rPr>
              <a:t>Задачи (</a:t>
            </a:r>
            <a:r>
              <a:rPr lang="ru-RU" b="1" i="0" dirty="0" err="1">
                <a:solidFill>
                  <a:srgbClr val="333333"/>
                </a:solidFill>
                <a:effectLst/>
              </a:rPr>
              <a:t>Tasks</a:t>
            </a:r>
            <a:r>
              <a:rPr lang="ru-RU" b="1" i="0" dirty="0">
                <a:solidFill>
                  <a:srgbClr val="333333"/>
                </a:solidFill>
                <a:effectLst/>
              </a:rPr>
              <a:t>)</a:t>
            </a:r>
            <a:endParaRPr lang="ru-RU" b="0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C554D-7FCE-46E0-8221-47BBE78F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91" y="4808018"/>
            <a:ext cx="4845376" cy="18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03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717CD-9CE0-4A31-9A30-6F0D0D0A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2973289" cy="1325563"/>
          </a:xfrm>
        </p:spPr>
        <p:txBody>
          <a:bodyPr/>
          <a:lstStyle/>
          <a:p>
            <a:pPr algn="ctr"/>
            <a:r>
              <a:rPr lang="en-US" dirty="0"/>
              <a:t>Cluster Activity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E9D544B-F607-4FA3-A84F-BA2CF486D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89" y="0"/>
            <a:ext cx="9218711" cy="6869619"/>
          </a:xfrm>
        </p:spPr>
      </p:pic>
    </p:spTree>
    <p:extLst>
      <p:ext uri="{BB962C8B-B14F-4D97-AF65-F5344CB8AC3E}">
        <p14:creationId xmlns:p14="http://schemas.microsoft.com/office/powerpoint/2010/main" val="350338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12-13_20-59-08">
            <a:hlinkClick r:id="" action="ppaction://media"/>
            <a:extLst>
              <a:ext uri="{FF2B5EF4-FFF2-40B4-BE49-F238E27FC236}">
                <a16:creationId xmlns:a16="http://schemas.microsoft.com/office/drawing/2014/main" id="{62FBAF73-C2F4-45C6-BA47-D793555E8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05EBC-AF7B-4119-945A-2277695F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121920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  <a:br>
              <a:rPr lang="ru-RU" dirty="0"/>
            </a:br>
            <a:r>
              <a:rPr lang="ru-RU" sz="2000" dirty="0"/>
              <a:t>(и попытку понимания)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EBF8053-93BA-475D-8D4F-94530BCCE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1825625"/>
            <a:ext cx="6441439" cy="5032375"/>
          </a:xfrm>
        </p:spPr>
      </p:pic>
    </p:spTree>
    <p:extLst>
      <p:ext uri="{BB962C8B-B14F-4D97-AF65-F5344CB8AC3E}">
        <p14:creationId xmlns:p14="http://schemas.microsoft.com/office/powerpoint/2010/main" val="25010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36549-E3D6-4B62-AAA5-4D88BD59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</a:t>
            </a:r>
            <a:r>
              <a:rPr lang="ru-RU" dirty="0"/>
              <a:t>и </a:t>
            </a:r>
            <a:r>
              <a:rPr lang="en-US" dirty="0"/>
              <a:t>ELT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2C34FA-E1B9-4B43-8089-A3F67A70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7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ETL и ELT — самые широко используемые способы доставки данных из одного или нескольких источников в централизованную систему для удобства доступа и анализа. Обе этих методики состоят из этапов </a:t>
            </a:r>
            <a:r>
              <a:rPr lang="ru-RU" i="1" dirty="0" err="1"/>
              <a:t>extract</a:t>
            </a:r>
            <a:r>
              <a:rPr lang="ru-RU" i="1" dirty="0"/>
              <a:t> (извлечения), </a:t>
            </a:r>
            <a:r>
              <a:rPr lang="ru-RU" i="1" dirty="0" err="1"/>
              <a:t>transform</a:t>
            </a:r>
            <a:r>
              <a:rPr lang="ru-RU" i="1" dirty="0"/>
              <a:t> (преобразования) и </a:t>
            </a:r>
            <a:r>
              <a:rPr lang="ru-RU" i="1" dirty="0" err="1"/>
              <a:t>load</a:t>
            </a:r>
            <a:r>
              <a:rPr lang="ru-RU" i="1" dirty="0"/>
              <a:t> (загрузки). </a:t>
            </a:r>
            <a:r>
              <a:rPr lang="ru-RU" dirty="0"/>
              <a:t>Разница заключается в последовательности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213725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4424DD-E405-49CF-94C1-A608BFAC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06B969-1554-46F7-B0B7-CB53162C5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7" y="0"/>
            <a:ext cx="11782466" cy="6857999"/>
          </a:xfrm>
        </p:spPr>
      </p:pic>
    </p:spTree>
    <p:extLst>
      <p:ext uri="{BB962C8B-B14F-4D97-AF65-F5344CB8AC3E}">
        <p14:creationId xmlns:p14="http://schemas.microsoft.com/office/powerpoint/2010/main" val="180989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91E37-EA84-48C7-8B2D-4146D54C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480A77-E191-47DF-95AC-03058294C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9" y="0"/>
            <a:ext cx="11860841" cy="6858000"/>
          </a:xfrm>
        </p:spPr>
      </p:pic>
    </p:spTree>
    <p:extLst>
      <p:ext uri="{BB962C8B-B14F-4D97-AF65-F5344CB8AC3E}">
        <p14:creationId xmlns:p14="http://schemas.microsoft.com/office/powerpoint/2010/main" val="4126121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6DA75-4A85-478B-8803-596CE8DF0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44" y="425966"/>
            <a:ext cx="3846136" cy="1619650"/>
          </a:xfrm>
        </p:spPr>
        <p:txBody>
          <a:bodyPr>
            <a:normAutofit/>
          </a:bodyPr>
          <a:lstStyle/>
          <a:p>
            <a:pPr algn="just"/>
            <a:r>
              <a:rPr lang="ru-RU" sz="2000" dirty="0"/>
              <a:t>Сравнение наиболее популярных средств </a:t>
            </a:r>
            <a:r>
              <a:rPr lang="ru-RU" sz="2000" dirty="0" err="1"/>
              <a:t>оркестрации</a:t>
            </a:r>
            <a:r>
              <a:rPr lang="ru-RU" sz="2000" dirty="0"/>
              <a:t> рабочих процессов для Big Data и M</a:t>
            </a:r>
            <a:r>
              <a:rPr lang="en-US" sz="2000" dirty="0"/>
              <a:t>L</a:t>
            </a:r>
            <a:br>
              <a:rPr lang="ru-RU" sz="2000" dirty="0"/>
            </a:br>
            <a:br>
              <a:rPr lang="ru-RU" sz="2000" dirty="0"/>
            </a:br>
            <a:endParaRPr lang="ru-RU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E7277A2-8121-4228-B9E5-6078B22F6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37" y="407113"/>
            <a:ext cx="7063819" cy="59683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52CCDD-C83F-4BEA-B6F2-BADF2734C7BF}"/>
              </a:ext>
            </a:extLst>
          </p:cNvPr>
          <p:cNvSpPr txBox="1"/>
          <p:nvPr/>
        </p:nvSpPr>
        <p:spPr>
          <a:xfrm>
            <a:off x="543344" y="1772239"/>
            <a:ext cx="38461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0" i="0" dirty="0">
                <a:solidFill>
                  <a:srgbClr val="333333"/>
                </a:solidFill>
                <a:effectLst/>
              </a:rPr>
              <a:t>зрелость, выраженная в виде зависимости возраста проекта от количества исправлений и коммитов;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0" i="0" dirty="0">
                <a:solidFill>
                  <a:srgbClr val="333333"/>
                </a:solidFill>
                <a:effectLst/>
              </a:rPr>
              <a:t>популярность как степень распространения на практике и количество звезд на </a:t>
            </a:r>
            <a:r>
              <a:rPr lang="ru-RU" b="0" i="0" dirty="0" err="1">
                <a:solidFill>
                  <a:srgbClr val="333333"/>
                </a:solidFill>
                <a:effectLst/>
              </a:rPr>
              <a:t>GitHub</a:t>
            </a:r>
            <a:r>
              <a:rPr lang="ru-RU" b="0" i="0" dirty="0">
                <a:solidFill>
                  <a:srgbClr val="333333"/>
                </a:solidFill>
                <a:effectLst/>
              </a:rPr>
              <a:t>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0" i="0" dirty="0">
                <a:solidFill>
                  <a:srgbClr val="333333"/>
                </a:solidFill>
                <a:effectLst/>
              </a:rPr>
              <a:t>простота установки, настройки и эксплуатации;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0" i="0" dirty="0">
                <a:solidFill>
                  <a:srgbClr val="333333"/>
                </a:solidFill>
                <a:effectLst/>
              </a:rPr>
              <a:t>глубина специализации и уровень адаптируемости;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0" i="0" dirty="0">
                <a:solidFill>
                  <a:srgbClr val="333333"/>
                </a:solidFill>
                <a:effectLst/>
              </a:rPr>
              <a:t>язык программирования как основной способ взаимодействия с фреймворком.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89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D0521-E0FC-4A92-8149-1DB2A8E0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 </a:t>
            </a:r>
            <a:r>
              <a:rPr lang="en-US" dirty="0"/>
              <a:t>Apache Airflow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D6CD-4AF8-4B1C-A257-5D5A3E1F2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Плюсы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794206-F29F-438F-89E9-BC27EDABB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небольшой, но полноценный инструментарий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графический веб-интерфейс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программный код на </a:t>
            </a:r>
            <a:r>
              <a:rPr lang="en-US" dirty="0"/>
              <a:t>Python;</a:t>
            </a:r>
          </a:p>
          <a:p>
            <a:r>
              <a:rPr lang="ru-RU" dirty="0"/>
              <a:t>интеграция со множеством источников и сервисов;</a:t>
            </a:r>
          </a:p>
          <a:p>
            <a:r>
              <a:rPr lang="ru-RU" dirty="0"/>
              <a:t>наличие собственного репозитория метаданных;</a:t>
            </a:r>
          </a:p>
          <a:p>
            <a:r>
              <a:rPr lang="ru-RU" dirty="0"/>
              <a:t>масштабируемость.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A1FF0B-C982-44AD-A68C-E27AED4B9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Минусы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808F1D-837C-45A0-8AF7-829AA5257D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наличие неявных зависимостей при установке;</a:t>
            </a:r>
          </a:p>
          <a:p>
            <a:r>
              <a:rPr lang="ru-RU" dirty="0"/>
              <a:t>большие накладные расходы (временная задержка 5-10 секунд);</a:t>
            </a:r>
          </a:p>
          <a:p>
            <a:r>
              <a:rPr lang="ru-RU" dirty="0"/>
              <a:t>пост-</a:t>
            </a:r>
            <a:r>
              <a:rPr lang="ru-RU" dirty="0" err="1"/>
              <a:t>фактум</a:t>
            </a:r>
            <a:r>
              <a:rPr lang="ru-RU" dirty="0"/>
              <a:t> оповещения о сбоях в конвейере данных;</a:t>
            </a:r>
          </a:p>
          <a:p>
            <a:r>
              <a:rPr lang="ru-RU" dirty="0"/>
              <a:t>разделение по операторам.</a:t>
            </a:r>
          </a:p>
        </p:txBody>
      </p:sp>
    </p:spTree>
    <p:extLst>
      <p:ext uri="{BB962C8B-B14F-4D97-AF65-F5344CB8AC3E}">
        <p14:creationId xmlns:p14="http://schemas.microsoft.com/office/powerpoint/2010/main" val="421573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DFF22-CC0C-489F-B993-31319D1D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16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Структура обрабатываемых файлов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219BD7-C093-446F-86B9-5667E98CE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688" y="1278428"/>
            <a:ext cx="10118624" cy="5412410"/>
          </a:xfrm>
        </p:spPr>
      </p:pic>
    </p:spTree>
    <p:extLst>
      <p:ext uri="{BB962C8B-B14F-4D97-AF65-F5344CB8AC3E}">
        <p14:creationId xmlns:p14="http://schemas.microsoft.com/office/powerpoint/2010/main" val="365255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D0691-DDA8-4FAE-B4EF-272C3E35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2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Доступные </a:t>
            </a:r>
            <a:r>
              <a:rPr lang="en-US" dirty="0"/>
              <a:t>DAGs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9A5944-2B5B-4113-A3A8-9AE3E65C4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15" y="1165733"/>
            <a:ext cx="9452370" cy="5532437"/>
          </a:xfrm>
        </p:spPr>
      </p:pic>
    </p:spTree>
    <p:extLst>
      <p:ext uri="{BB962C8B-B14F-4D97-AF65-F5344CB8AC3E}">
        <p14:creationId xmlns:p14="http://schemas.microsoft.com/office/powerpoint/2010/main" val="15554071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465</Words>
  <Application>Microsoft Office PowerPoint</Application>
  <PresentationFormat>Широкоэкранный</PresentationFormat>
  <Paragraphs>49</Paragraphs>
  <Slides>22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Тема Office</vt:lpstr>
      <vt:lpstr>Apache AirFlow </vt:lpstr>
      <vt:lpstr>Apache AirFlow </vt:lpstr>
      <vt:lpstr>ETL и ELT</vt:lpstr>
      <vt:lpstr>Презентация PowerPoint</vt:lpstr>
      <vt:lpstr>Презентация PowerPoint</vt:lpstr>
      <vt:lpstr>Сравнение наиболее популярных средств оркестрации рабочих процессов для Big Data и ML  </vt:lpstr>
      <vt:lpstr>Достоинства и недостатки Apache Airflow</vt:lpstr>
      <vt:lpstr>Структура обрабатываемых файлов</vt:lpstr>
      <vt:lpstr>Доступные DAGs</vt:lpstr>
      <vt:lpstr>Логика обработки файлов</vt:lpstr>
      <vt:lpstr>Структура папки input </vt:lpstr>
      <vt:lpstr>Направленный ациклический граф (DAG)</vt:lpstr>
      <vt:lpstr>Граф логики обработки файлов </vt:lpstr>
      <vt:lpstr>Структура папки output</vt:lpstr>
      <vt:lpstr>Результат работы ДАГов</vt:lpstr>
      <vt:lpstr>Средние значения параметров</vt:lpstr>
      <vt:lpstr>График зависимости температуры от глубины </vt:lpstr>
      <vt:lpstr>График зависимости солености от глубины</vt:lpstr>
      <vt:lpstr>— это механизм, который позволяет задачам взаимодействовать друг с другом, поскольку по умолчанию задачи полностью изолированы и могут выполняться на совершенно разных машинах.  XCom идентифицируется ключом (по сути, его именем), а также идентификатором Task_id и dag_id, из которых он получен. Они могут иметь любое сериализуемое значение.  XCom явно «пересылаются» и «извлекаются» в/из своего хранилища с помощью методов xcom_push и xcom_pull в экземплярах задач.</vt:lpstr>
      <vt:lpstr>Cluster Activity</vt:lpstr>
      <vt:lpstr>Презентация PowerPoint</vt:lpstr>
      <vt:lpstr>Спасибо за внимание! (и попытку понимания)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Directed Acyclic Graph (DAG)</dc:title>
  <dc:creator>Екатерина Гилева</dc:creator>
  <cp:lastModifiedBy>Екатерина Гилева</cp:lastModifiedBy>
  <cp:revision>28</cp:revision>
  <dcterms:created xsi:type="dcterms:W3CDTF">2024-11-21T12:47:38Z</dcterms:created>
  <dcterms:modified xsi:type="dcterms:W3CDTF">2024-12-13T19:07:43Z</dcterms:modified>
</cp:coreProperties>
</file>